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7" r:id="rId2"/>
    <p:sldMasterId id="2147483699" r:id="rId3"/>
  </p:sldMasterIdLst>
  <p:notesMasterIdLst>
    <p:notesMasterId r:id="rId23"/>
  </p:notesMasterIdLst>
  <p:sldIdLst>
    <p:sldId id="256" r:id="rId4"/>
    <p:sldId id="282" r:id="rId5"/>
    <p:sldId id="286" r:id="rId6"/>
    <p:sldId id="283" r:id="rId7"/>
    <p:sldId id="284" r:id="rId8"/>
    <p:sldId id="285" r:id="rId9"/>
    <p:sldId id="294" r:id="rId10"/>
    <p:sldId id="293" r:id="rId11"/>
    <p:sldId id="287" r:id="rId12"/>
    <p:sldId id="292" r:id="rId13"/>
    <p:sldId id="291" r:id="rId14"/>
    <p:sldId id="290" r:id="rId15"/>
    <p:sldId id="289" r:id="rId16"/>
    <p:sldId id="288" r:id="rId17"/>
    <p:sldId id="296" r:id="rId18"/>
    <p:sldId id="297" r:id="rId19"/>
    <p:sldId id="300" r:id="rId20"/>
    <p:sldId id="299" r:id="rId21"/>
    <p:sldId id="29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 Moens" initials="FM" lastIdx="1" clrIdx="0">
    <p:extLst>
      <p:ext uri="{19B8F6BF-5375-455C-9EA6-DF929625EA0E}">
        <p15:presenceInfo xmlns:p15="http://schemas.microsoft.com/office/powerpoint/2012/main" userId="S-1-5-21-959838676-3834032611-1469181737-29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8A8D"/>
    <a:srgbClr val="9CA19B"/>
    <a:srgbClr val="E7E1D5"/>
    <a:srgbClr val="E6D6C6"/>
    <a:srgbClr val="DDD0BF"/>
    <a:srgbClr val="7A94A2"/>
    <a:srgbClr val="925E41"/>
    <a:srgbClr val="FCD100"/>
    <a:srgbClr val="88583A"/>
    <a:srgbClr val="956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9" autoAdjust="0"/>
    <p:restoredTop sz="63354" autoAdjust="0"/>
  </p:normalViewPr>
  <p:slideViewPr>
    <p:cSldViewPr snapToGrid="0">
      <p:cViewPr varScale="1">
        <p:scale>
          <a:sx n="46" d="100"/>
          <a:sy n="46" d="100"/>
        </p:scale>
        <p:origin x="16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883F7-B0AD-4A44-8A7D-DD606AFD9256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A500B-CD66-47F7-8ED4-687FDE916E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418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539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11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5918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4729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220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182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0082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152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5646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8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78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10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327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87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749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686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530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500B-CD66-47F7-8ED4-687FDE916E9A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04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1973" y="6356350"/>
            <a:ext cx="4114800" cy="365125"/>
          </a:xfrm>
        </p:spPr>
        <p:txBody>
          <a:bodyPr/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naam spreker, 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075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139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657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131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50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272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88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809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0709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556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28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00" y="6311900"/>
            <a:ext cx="4114800" cy="365125"/>
          </a:xfrm>
        </p:spPr>
        <p:txBody>
          <a:bodyPr/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naam spreker, 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704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019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3676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022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6740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3926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769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CEA-2EC6-4D48-B958-E9010540159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142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C313-3337-4426-A50B-F3AC3FE75918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1245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DDF-89DD-442C-9F24-0CC7020A0B43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875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F92D-2F5F-4367-859E-A310B531F278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6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IEDAG2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accent2"/>
              </a:buClr>
              <a:buFont typeface="Wingdings 2" panose="05020102010507070707" pitchFamily="18" charset="2"/>
              <a:buChar char=""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chemeClr val="accent2"/>
              </a:buClr>
              <a:buFont typeface="Wingdings 2" panose="05020102010507070707" pitchFamily="18" charset="2"/>
              <a:buChar char=""/>
              <a:defRPr/>
            </a:lvl2pPr>
            <a:lvl3pPr marL="1257300" indent="-342900">
              <a:buClr>
                <a:schemeClr val="accent2"/>
              </a:buClr>
              <a:buFont typeface="Wingdings 2" panose="05020102010507070707" pitchFamily="18" charset="2"/>
              <a:buChar char=""/>
              <a:defRPr/>
            </a:lvl3pPr>
            <a:lvl4pPr marL="1657350" indent="-285750">
              <a:buClr>
                <a:schemeClr val="accent2"/>
              </a:buClr>
              <a:buFont typeface="Wingdings 2" panose="05020102010507070707" pitchFamily="18" charset="2"/>
              <a:buChar char=""/>
              <a:defRPr/>
            </a:lvl4pPr>
            <a:lvl5pPr marL="2114550" indent="-285750">
              <a:buClr>
                <a:schemeClr val="accent2"/>
              </a:buClr>
              <a:buFont typeface="Wingdings 2" panose="05020102010507070707" pitchFamily="18" charset="2"/>
              <a:buChar char=""/>
              <a:defRPr/>
            </a:lvl5pPr>
          </a:lstStyle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1957" y="5736125"/>
            <a:ext cx="971843" cy="982219"/>
          </a:xfrm>
          <a:prstGeom prst="rect">
            <a:avLst/>
          </a:prstGeom>
        </p:spPr>
      </p:pic>
      <p:sp>
        <p:nvSpPr>
          <p:cNvPr id="12" name="Tekstvak 11"/>
          <p:cNvSpPr txBox="1"/>
          <p:nvPr userDrawn="1"/>
        </p:nvSpPr>
        <p:spPr>
          <a:xfrm>
            <a:off x="8283387" y="6239434"/>
            <a:ext cx="2098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800" baseline="0" dirty="0" smtClean="0">
                <a:solidFill>
                  <a:schemeClr val="accent2"/>
                </a:solidFill>
              </a:rPr>
              <a:t>Studiedagen 2018</a:t>
            </a:r>
            <a:endParaRPr lang="nl-NL" sz="1800" baseline="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848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FB214-734C-4E24-B15D-198F51EE497B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4161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2ACB-442F-4206-B26B-1E2421D5E860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514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5C00-01B7-4C13-9ABF-B1B30F87F05A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5825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AB2C-2A4B-4BE6-8998-EFA1E7AC59E0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4927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A573-FF57-4D5B-9A3F-CDC5270FF99B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311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F83D-07DE-47FF-A851-2CCD1C717A21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7440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5A6BE-E0A9-4283-A7FD-64E26A46B0C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5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42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0655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82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655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21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555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0"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naam spreker,  2019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52F72-230A-4CB3-A060-961E41891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99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6" r:id="rId3"/>
    <p:sldLayoutId id="2147483685" r:id="rId4"/>
    <p:sldLayoutId id="214748368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naam spreker, 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61D7B-A373-41C8-B63A-40B971F2F5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86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7A5267-FE84-4D4F-B3BD-EC7DF10CC494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914400"/>
              <a:t>1-11-2019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nl-NL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C68B3BD-18B4-4D6B-A64A-87498F2F5F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914400"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5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182854" y="4239490"/>
            <a:ext cx="2727366" cy="21538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397552" y="308679"/>
            <a:ext cx="2849347" cy="28906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7552" y="702161"/>
            <a:ext cx="11736372" cy="465954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Begroting 2020</a:t>
            </a:r>
            <a: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sz="2000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Jan Bruurs</a:t>
            </a:r>
            <a:b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Ledenraad </a:t>
            </a:r>
            <a:r>
              <a:rPr lang="nl-NL" b="1" spc="-113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02/11/2019</a:t>
            </a:r>
            <a:endParaRPr lang="nl-NL" sz="4400" b="1" i="1" spc="-113" dirty="0">
              <a:solidFill>
                <a:srgbClr val="9CA1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8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631277" y="6112394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351793"/>
              </p:ext>
            </p:extLst>
          </p:nvPr>
        </p:nvGraphicFramePr>
        <p:xfrm>
          <a:off x="665018" y="448253"/>
          <a:ext cx="10993582" cy="5453783"/>
        </p:xfrm>
        <a:graphic>
          <a:graphicData uri="http://schemas.openxmlformats.org/drawingml/2006/table">
            <a:tbl>
              <a:tblPr/>
              <a:tblGrid>
                <a:gridCol w="4005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6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5151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9658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Huisvesting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20.000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12.000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11.423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9658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Automatisering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25.000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20.087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658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Overige kantoorkosten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11.500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11.170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9658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huisvestings- en kantoorkosten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56.500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40.000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42.680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14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038600" y="631190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838200" y="2140527"/>
            <a:ext cx="10515600" cy="4036436"/>
          </a:xfrm>
        </p:spPr>
        <p:txBody>
          <a:bodyPr>
            <a:normAutofit/>
          </a:bodyPr>
          <a:lstStyle/>
          <a:p>
            <a:r>
              <a:rPr lang="nl-NL" sz="3200" dirty="0" smtClean="0"/>
              <a:t>Hogere huisvestingskosten vanwege nieuwe kantoorruimte (huur</a:t>
            </a:r>
            <a:r>
              <a:rPr lang="nl-NL" sz="3200" dirty="0" smtClean="0"/>
              <a:t>)</a:t>
            </a:r>
            <a:br>
              <a:rPr lang="nl-NL" sz="3200" dirty="0" smtClean="0"/>
            </a:br>
            <a:endParaRPr lang="nl-NL" sz="3200" dirty="0" smtClean="0"/>
          </a:p>
          <a:p>
            <a:endParaRPr lang="nl-NL" sz="3200" dirty="0" smtClean="0"/>
          </a:p>
          <a:p>
            <a:r>
              <a:rPr lang="nl-NL" sz="3200" dirty="0" smtClean="0"/>
              <a:t>Ander automatiseringssysteem: o.a. betere koppeling tussen ledenadministratie en financiële administratie 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4060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664527" y="6283961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363157"/>
              </p:ext>
            </p:extLst>
          </p:nvPr>
        </p:nvGraphicFramePr>
        <p:xfrm>
          <a:off x="838200" y="499821"/>
          <a:ext cx="10903526" cy="6054963"/>
        </p:xfrm>
        <a:graphic>
          <a:graphicData uri="http://schemas.openxmlformats.org/drawingml/2006/table">
            <a:tbl>
              <a:tblPr/>
              <a:tblGrid>
                <a:gridCol w="6040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0715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l-N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462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Commissies en studiedagen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15.000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20.000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10.384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462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't Land 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15.000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462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Startende Imkers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25.000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462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Blad Bijenhouden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67.500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65.000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</a:t>
                      </a:r>
                      <a:r>
                        <a:rPr lang="nl-N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62.205 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9634">
                <a:tc>
                  <a:txBody>
                    <a:bodyPr/>
                    <a:lstStyle/>
                    <a:p>
                      <a:pPr algn="r" fontAlgn="b"/>
                      <a:endParaRPr lang="nl-NL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b"/>
                      <a:r>
                        <a:rPr lang="nl-N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Overige </a:t>
                      </a:r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activiteiten/projecten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30.000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7224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kosten activiteiten en projecten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137.500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119.000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84.046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334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265982" y="4322618"/>
            <a:ext cx="2727366" cy="2153833"/>
          </a:xfrm>
          <a:prstGeom prst="rect">
            <a:avLst/>
          </a:prstGeom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448396" y="6204441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779114" y="365125"/>
            <a:ext cx="9574685" cy="581183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Budget voor regionale bijeenkomsten met nieuwe en pas gestarte </a:t>
            </a:r>
            <a:r>
              <a:rPr lang="nl-NL" sz="3200" dirty="0" smtClean="0"/>
              <a:t>imkers</a:t>
            </a:r>
            <a:br>
              <a:rPr lang="nl-NL" sz="3200" dirty="0" smtClean="0"/>
            </a:br>
            <a:endParaRPr lang="nl-NL" sz="3200" dirty="0" smtClean="0"/>
          </a:p>
          <a:p>
            <a:r>
              <a:rPr lang="nl-NL" sz="3200" dirty="0" smtClean="0"/>
              <a:t>Budget voor projecten op het gebied van:</a:t>
            </a:r>
          </a:p>
          <a:p>
            <a:pPr lvl="1"/>
            <a:r>
              <a:rPr lang="nl-NL" sz="2800" dirty="0" smtClean="0"/>
              <a:t>BEEP</a:t>
            </a:r>
          </a:p>
          <a:p>
            <a:pPr lvl="1"/>
            <a:r>
              <a:rPr lang="nl-NL" sz="2800" dirty="0" err="1" smtClean="0"/>
              <a:t>Varroa</a:t>
            </a:r>
            <a:r>
              <a:rPr lang="nl-NL" sz="2800" dirty="0" smtClean="0"/>
              <a:t>-resistenter maken van </a:t>
            </a:r>
            <a:r>
              <a:rPr lang="nl-NL" sz="2800" dirty="0" smtClean="0"/>
              <a:t>honingbijen</a:t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3200" dirty="0" smtClean="0"/>
              <a:t>Start Onderling </a:t>
            </a:r>
            <a:r>
              <a:rPr lang="nl-NL" sz="3200" dirty="0" smtClean="0"/>
              <a:t>Schadefonds</a:t>
            </a:r>
            <a:br>
              <a:rPr lang="nl-NL" sz="3200" dirty="0" smtClean="0"/>
            </a:br>
            <a:endParaRPr lang="nl-NL" sz="3200" dirty="0" smtClean="0"/>
          </a:p>
          <a:p>
            <a:r>
              <a:rPr lang="nl-NL" sz="3200" dirty="0" smtClean="0"/>
              <a:t>Nieuwe projecten voortkomend uit Ledenonderzoek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9744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415146" y="6345151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18263"/>
              </p:ext>
            </p:extLst>
          </p:nvPr>
        </p:nvGraphicFramePr>
        <p:xfrm>
          <a:off x="791303" y="692717"/>
          <a:ext cx="11262157" cy="6040755"/>
        </p:xfrm>
        <a:graphic>
          <a:graphicData uri="http://schemas.openxmlformats.org/drawingml/2006/table">
            <a:tbl>
              <a:tblPr/>
              <a:tblGrid>
                <a:gridCol w="6064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8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1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6675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Inkoop </a:t>
                      </a:r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voorlichtingsmaterialen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P.M.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l-N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21.461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479">
                <a:tc>
                  <a:txBody>
                    <a:bodyPr/>
                    <a:lstStyle/>
                    <a:p>
                      <a:pPr algn="r" fontAlgn="b"/>
                      <a:endParaRPr lang="nl-NL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b"/>
                      <a:r>
                        <a:rPr lang="nl-N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Marketing </a:t>
                      </a:r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communicatie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15.000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15.000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675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15.000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13.798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675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Afschrijving vaste activa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2.000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1.585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675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Advisering en accountant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5.000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16.885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675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Overig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19.000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19.000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25.978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6675"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diverse kosten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54.000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58.000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79.707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479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79917" y="6162271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76543"/>
              </p:ext>
            </p:extLst>
          </p:nvPr>
        </p:nvGraphicFramePr>
        <p:xfrm>
          <a:off x="292535" y="646848"/>
          <a:ext cx="11606929" cy="5937885"/>
        </p:xfrm>
        <a:graphic>
          <a:graphicData uri="http://schemas.openxmlformats.org/drawingml/2006/table">
            <a:tbl>
              <a:tblPr/>
              <a:tblGrid>
                <a:gridCol w="4180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3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9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312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b"/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</a:t>
                      </a:r>
                      <a:r>
                        <a:rPr lang="nl-NL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baten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530.000</a:t>
                      </a:r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502.000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495.145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312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lasten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570.600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498.000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448.972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680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312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Financiele baten en lasten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Begroting 2020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Begroting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Jaarrekening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680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Financiele baten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312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Financiele</a:t>
                      </a:r>
                      <a:r>
                        <a:rPr lang="nl-NL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lasten en bankkosten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4.000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4.000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3.804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312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</a:t>
                      </a:r>
                      <a:r>
                        <a:rPr lang="nl-NL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financiele</a:t>
                      </a:r>
                      <a:r>
                        <a:rPr lang="nl-NL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baten en lasten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-4.000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-4.000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-3.804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312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Onttrekking aan reserves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44.600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3312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Overschot/tekort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42.369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66255"/>
            <a:ext cx="1486580" cy="15244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177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182854" y="4239490"/>
            <a:ext cx="2727366" cy="2153833"/>
          </a:xfrm>
          <a:prstGeom prst="rect">
            <a:avLst/>
          </a:prstGeom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038600" y="631190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85800" y="365125"/>
            <a:ext cx="10972800" cy="57031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			</a:t>
            </a:r>
            <a:r>
              <a:rPr lang="nl-NL" sz="3200" dirty="0" smtClean="0"/>
              <a:t>Begroting </a:t>
            </a:r>
            <a:r>
              <a:rPr lang="nl-NL" sz="3200" dirty="0" smtClean="0"/>
              <a:t>houdt geen rekening met: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sz="3200" dirty="0" smtClean="0"/>
              <a:t>Uitgaven en inkomsten van de NBV-webshop. Uitgangspunt is kostendekkende tarieven, dus geen winstopslag. Maar inkomsten en uitgaven lopen niet elk kalenderjaar ‘glad</a:t>
            </a:r>
            <a:r>
              <a:rPr lang="nl-NL" sz="3200" dirty="0" smtClean="0"/>
              <a:t>’.</a:t>
            </a:r>
            <a:br>
              <a:rPr lang="nl-NL" sz="3200" dirty="0" smtClean="0"/>
            </a:br>
            <a:endParaRPr lang="nl-NL" sz="3200" dirty="0" smtClean="0"/>
          </a:p>
          <a:p>
            <a:r>
              <a:rPr lang="nl-NL" sz="3200" dirty="0" smtClean="0"/>
              <a:t>Inkomsten uit sponsoring door derden worden niet ingezet voor de begroting (excl. Bedrag van 5.000 euro</a:t>
            </a:r>
            <a:r>
              <a:rPr lang="nl-NL" sz="3200" dirty="0" smtClean="0"/>
              <a:t>).</a:t>
            </a:r>
            <a:br>
              <a:rPr lang="nl-NL" sz="3200" dirty="0" smtClean="0"/>
            </a:br>
            <a:endParaRPr lang="nl-NL" sz="3200" dirty="0" smtClean="0"/>
          </a:p>
          <a:p>
            <a:r>
              <a:rPr lang="nl-NL" sz="3200" dirty="0" smtClean="0"/>
              <a:t>Kosten met het oog op de Floriade 2022 komen </a:t>
            </a: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ten </a:t>
            </a:r>
            <a:r>
              <a:rPr lang="nl-NL" sz="3200" dirty="0" smtClean="0"/>
              <a:t>laste van het zgn. Floriadefonds.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4650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245200" y="4322618"/>
            <a:ext cx="2727366" cy="2153833"/>
          </a:xfrm>
          <a:prstGeom prst="rect">
            <a:avLst/>
          </a:prstGeom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847409" y="631190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200" dirty="0" smtClean="0"/>
              <a:t>		Wat </a:t>
            </a:r>
            <a:r>
              <a:rPr lang="nl-NL" sz="3200" dirty="0" smtClean="0"/>
              <a:t>voor </a:t>
            </a:r>
            <a:r>
              <a:rPr lang="nl-NL" sz="3200" b="1" dirty="0" smtClean="0"/>
              <a:t>extra’s</a:t>
            </a:r>
            <a:r>
              <a:rPr lang="nl-NL" sz="3200" dirty="0" smtClean="0"/>
              <a:t> ontvangt de imker in 2020</a:t>
            </a:r>
            <a:r>
              <a:rPr lang="nl-NL" sz="3200" dirty="0" smtClean="0"/>
              <a:t>?</a:t>
            </a:r>
            <a:br>
              <a:rPr lang="nl-NL" sz="3200" dirty="0" smtClean="0"/>
            </a:br>
            <a:endParaRPr lang="nl-NL" sz="3200" dirty="0" smtClean="0"/>
          </a:p>
          <a:p>
            <a:pPr marL="0" indent="0">
              <a:buNone/>
            </a:pPr>
            <a:endParaRPr lang="nl-NL" sz="3200" dirty="0" smtClean="0"/>
          </a:p>
          <a:p>
            <a:r>
              <a:rPr lang="nl-NL" sz="3200" dirty="0" smtClean="0"/>
              <a:t>Start Onderling Schadefonds</a:t>
            </a:r>
          </a:p>
          <a:p>
            <a:r>
              <a:rPr lang="nl-NL" sz="3200" dirty="0" smtClean="0"/>
              <a:t>Blad “Bijenhouden” gaat van 40 naar 48 pagina’s</a:t>
            </a:r>
          </a:p>
          <a:p>
            <a:r>
              <a:rPr lang="nl-NL" sz="3200" dirty="0" smtClean="0"/>
              <a:t>Regionale bijeenkomsten voor beginnende imkers</a:t>
            </a:r>
          </a:p>
          <a:p>
            <a:r>
              <a:rPr lang="nl-NL" sz="3200" dirty="0" smtClean="0"/>
              <a:t>Meer budget voor info-bijeenkomsten van de commissies</a:t>
            </a:r>
          </a:p>
          <a:p>
            <a:r>
              <a:rPr lang="nl-NL" sz="3200" dirty="0" smtClean="0"/>
              <a:t>Stevig landelijk netwerk van Ambassadeurs Biodiversiteit</a:t>
            </a:r>
          </a:p>
          <a:p>
            <a:r>
              <a:rPr lang="nl-NL" sz="3200" dirty="0" smtClean="0"/>
              <a:t>Eigen NBV-theoriehandboek voor basiscursus bijenhouden</a:t>
            </a:r>
          </a:p>
          <a:p>
            <a:r>
              <a:rPr lang="nl-NL" sz="3200" dirty="0" smtClean="0"/>
              <a:t>Meer samenwerking met andere imkersverenigingen, landbouw, natuur en overheid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1555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647903" y="631190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50972" y="5168899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250973" y="365125"/>
            <a:ext cx="11648492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 smtClean="0"/>
              <a:t>Bij </a:t>
            </a:r>
            <a:r>
              <a:rPr lang="nl-NL" sz="3200" dirty="0" smtClean="0"/>
              <a:t>gelijkblijvende contributie </a:t>
            </a:r>
            <a:r>
              <a:rPr lang="nl-NL" sz="3200" dirty="0" smtClean="0"/>
              <a:t>bedraagt </a:t>
            </a:r>
            <a:r>
              <a:rPr lang="nl-NL" sz="3200" dirty="0" smtClean="0"/>
              <a:t>het verwacht tekort in </a:t>
            </a:r>
            <a:r>
              <a:rPr lang="nl-NL" sz="3200" dirty="0" smtClean="0"/>
              <a:t>2020</a:t>
            </a:r>
            <a:br>
              <a:rPr lang="nl-NL" sz="3200" dirty="0" smtClean="0"/>
            </a:br>
            <a:endParaRPr lang="nl-NL" sz="3200" dirty="0" smtClean="0"/>
          </a:p>
          <a:p>
            <a:pPr marL="0" indent="0" algn="ctr">
              <a:buNone/>
            </a:pPr>
            <a:r>
              <a:rPr lang="nl-NL" sz="3200" b="1" dirty="0" smtClean="0">
                <a:solidFill>
                  <a:srgbClr val="FF0000"/>
                </a:solidFill>
              </a:rPr>
              <a:t>65.600 euro</a:t>
            </a:r>
          </a:p>
          <a:p>
            <a:pPr marL="0" indent="0">
              <a:buNone/>
            </a:pPr>
            <a:r>
              <a:rPr lang="nl-NL" sz="3200" dirty="0" smtClean="0"/>
              <a:t>Voorstel </a:t>
            </a:r>
            <a:r>
              <a:rPr lang="nl-NL" sz="3200" dirty="0" smtClean="0"/>
              <a:t>bestuur:</a:t>
            </a:r>
          </a:p>
          <a:p>
            <a:pPr marL="0" indent="0">
              <a:buNone/>
            </a:pPr>
            <a:r>
              <a:rPr lang="nl-NL" sz="3200" dirty="0" smtClean="0"/>
              <a:t>Dit tekort te financieren door:</a:t>
            </a:r>
          </a:p>
          <a:p>
            <a:r>
              <a:rPr lang="nl-NL" sz="3200" dirty="0" smtClean="0"/>
              <a:t>Verhoging contributie met 2,50 euro. Motivatie:</a:t>
            </a:r>
          </a:p>
          <a:p>
            <a:pPr marL="0" indent="0">
              <a:buNone/>
            </a:pPr>
            <a:r>
              <a:rPr lang="nl-NL" sz="3200" dirty="0"/>
              <a:t> </a:t>
            </a:r>
            <a:r>
              <a:rPr lang="nl-NL" sz="3200" dirty="0" smtClean="0"/>
              <a:t>   a. Inflatiecorrectie is 2,8%</a:t>
            </a:r>
          </a:p>
          <a:p>
            <a:pPr marL="0" indent="0">
              <a:buNone/>
            </a:pPr>
            <a:r>
              <a:rPr lang="nl-NL" sz="3200" dirty="0" smtClean="0"/>
              <a:t>    b. Extra activiteiten in 2020</a:t>
            </a:r>
          </a:p>
          <a:p>
            <a:r>
              <a:rPr lang="nl-NL" sz="3200" dirty="0" smtClean="0"/>
              <a:t>Een bedrag van 44.600 euro te onttrekken aan de reserves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51336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830782" y="631190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636636"/>
          </a:xfrm>
        </p:spPr>
        <p:txBody>
          <a:bodyPr>
            <a:normAutofit/>
          </a:bodyPr>
          <a:lstStyle/>
          <a:p>
            <a:pPr algn="ctr"/>
            <a:endParaRPr lang="nl-NL" sz="3600" b="1" dirty="0" smtClean="0"/>
          </a:p>
          <a:p>
            <a:pPr algn="ctr"/>
            <a:endParaRPr lang="nl-NL" sz="3600" b="1" dirty="0"/>
          </a:p>
          <a:p>
            <a:pPr marL="0" indent="0" algn="ctr">
              <a:buNone/>
            </a:pPr>
            <a:r>
              <a:rPr lang="nl-NL" sz="3600" b="1" dirty="0" smtClean="0"/>
              <a:t>Dank </a:t>
            </a:r>
            <a:r>
              <a:rPr lang="nl-NL" sz="3600" b="1" dirty="0" smtClean="0"/>
              <a:t>voor jullie aandacht</a:t>
            </a:r>
          </a:p>
          <a:p>
            <a:pPr marL="0" indent="0" algn="ctr">
              <a:buNone/>
            </a:pPr>
            <a:endParaRPr lang="nl-NL" sz="3600" b="1" dirty="0"/>
          </a:p>
          <a:p>
            <a:pPr marL="0" indent="0" algn="ctr">
              <a:buNone/>
            </a:pPr>
            <a:endParaRPr lang="nl-NL" sz="3600" b="1" dirty="0" smtClean="0"/>
          </a:p>
          <a:p>
            <a:pPr marL="0" indent="0" algn="ctr">
              <a:buNone/>
            </a:pPr>
            <a:r>
              <a:rPr lang="nl-NL" sz="3600" b="1" dirty="0" smtClean="0"/>
              <a:t>VRAGEN</a:t>
            </a:r>
            <a:r>
              <a:rPr lang="nl-NL" sz="3600" b="1" dirty="0" smtClean="0"/>
              <a:t>?</a:t>
            </a:r>
            <a:endParaRPr lang="nl-NL" sz="3600" b="1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182854" y="4239490"/>
            <a:ext cx="2727366" cy="215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8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232265" y="631190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Opmerkingen vooraf:</a:t>
            </a:r>
          </a:p>
          <a:p>
            <a:endParaRPr lang="nl-NL" dirty="0"/>
          </a:p>
          <a:p>
            <a:r>
              <a:rPr lang="nl-NL" dirty="0" smtClean="0"/>
              <a:t>Uitgangspunt is Meerjarenraming 2020 – 2024, plus discussie in LR op 6 juli jl</a:t>
            </a:r>
            <a:r>
              <a:rPr lang="nl-NL" dirty="0" smtClean="0"/>
              <a:t>.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Uitkomsten Ledenonderzoek zomer 2019 en </a:t>
            </a:r>
            <a:r>
              <a:rPr lang="nl-NL" dirty="0" err="1" smtClean="0"/>
              <a:t>Commissiedag</a:t>
            </a:r>
            <a:r>
              <a:rPr lang="nl-NL" dirty="0" smtClean="0"/>
              <a:t> okt. 2019</a:t>
            </a:r>
            <a:r>
              <a:rPr lang="nl-NL" dirty="0" smtClean="0"/>
              <a:t>.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Kostentoerekening projecten en activiteiten vanaf 2021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182854" y="4239490"/>
            <a:ext cx="2727366" cy="215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65981" y="4524754"/>
            <a:ext cx="2727366" cy="215383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Toelichting meerjarenraming 2020 - 2024</a:t>
            </a:r>
            <a:br>
              <a:rPr lang="nl-NL" dirty="0" smtClean="0"/>
            </a:br>
            <a:r>
              <a:rPr lang="nl-NL" dirty="0" smtClean="0"/>
              <a:t>	</a:t>
            </a:r>
            <a:r>
              <a:rPr lang="nl-NL" i="1" dirty="0" smtClean="0"/>
              <a:t>- Samenvatting</a:t>
            </a:r>
            <a:endParaRPr lang="nl-NL" i="1" dirty="0"/>
          </a:p>
        </p:txBody>
      </p:sp>
      <p:pic>
        <p:nvPicPr>
          <p:cNvPr id="4" name="Afbeelding 3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43439"/>
            <a:ext cx="12191999" cy="2949339"/>
          </a:xfrm>
          <a:prstGeom prst="rect">
            <a:avLst/>
          </a:prstGeom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038599" y="5216236"/>
            <a:ext cx="5028729" cy="1505239"/>
          </a:xfrm>
        </p:spPr>
        <p:txBody>
          <a:bodyPr/>
          <a:lstStyle/>
          <a:p>
            <a:r>
              <a:rPr lang="nl-NL" sz="1800" dirty="0" smtClean="0">
                <a:solidFill>
                  <a:prstClr val="black">
                    <a:tint val="75000"/>
                  </a:prstClr>
                </a:solidFill>
              </a:rPr>
              <a:t>Meerjarenraming 2020-2024  Jan Bruurs, penningmeester Ledenraadsvergadering 06 juli 2019 </a:t>
            </a:r>
            <a:endParaRPr lang="nl-NL" sz="1800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191543" y="5798282"/>
            <a:ext cx="836112" cy="8482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919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614651" y="6311900"/>
            <a:ext cx="4114800" cy="365125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Begroting 2020, Ledenraad 02 11 2019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739443"/>
              </p:ext>
            </p:extLst>
          </p:nvPr>
        </p:nvGraphicFramePr>
        <p:xfrm>
          <a:off x="292535" y="1039092"/>
          <a:ext cx="11731622" cy="5320144"/>
        </p:xfrm>
        <a:graphic>
          <a:graphicData uri="http://schemas.openxmlformats.org/drawingml/2006/table">
            <a:tbl>
              <a:tblPr/>
              <a:tblGrid>
                <a:gridCol w="4159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7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9853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 Begroting 2020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Begroting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Jaarrekening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117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117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Contributie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117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Sponsoring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853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Verkoopopbr</a:t>
                      </a:r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nl-N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Voorlichtingsmaterialen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P.M.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117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Overig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117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9853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baten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530.000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502.000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495.145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09407" y="99434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45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182854" y="4239490"/>
            <a:ext cx="2727366" cy="2153833"/>
          </a:xfrm>
          <a:prstGeom prst="rect">
            <a:avLst/>
          </a:prstGeom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747655" y="631190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Groei ledenbestand van 8.200 naar 8.400 (betalende) leden</a:t>
            </a:r>
            <a:r>
              <a:rPr lang="nl-NL" sz="3200" dirty="0" smtClean="0"/>
              <a:t>.</a:t>
            </a:r>
            <a:br>
              <a:rPr lang="nl-NL" sz="3200" dirty="0" smtClean="0"/>
            </a:br>
            <a:endParaRPr lang="nl-NL" sz="3200" dirty="0" smtClean="0"/>
          </a:p>
          <a:p>
            <a:r>
              <a:rPr lang="nl-NL" sz="3200" dirty="0" smtClean="0"/>
              <a:t>Daarnaast nog ruim 1.000 gratis leden, die deelnemen aan Basiscursus Bijenhouden 2020</a:t>
            </a:r>
            <a:r>
              <a:rPr lang="nl-NL" sz="3200" dirty="0" smtClean="0"/>
              <a:t>.</a:t>
            </a:r>
            <a:br>
              <a:rPr lang="nl-NL" sz="3200" dirty="0" smtClean="0"/>
            </a:br>
            <a:endParaRPr lang="nl-NL" sz="3200" dirty="0" smtClean="0"/>
          </a:p>
          <a:p>
            <a:r>
              <a:rPr lang="nl-NL" sz="3200" dirty="0" smtClean="0"/>
              <a:t>Uitgegaan is van een contributieverhoging van 2,50 euro. Meeropbrengst uit contributies = 21.000 euro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723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731029" y="6361776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650957"/>
              </p:ext>
            </p:extLst>
          </p:nvPr>
        </p:nvGraphicFramePr>
        <p:xfrm>
          <a:off x="1163782" y="739199"/>
          <a:ext cx="10460183" cy="5283906"/>
        </p:xfrm>
        <a:graphic>
          <a:graphicData uri="http://schemas.openxmlformats.org/drawingml/2006/table">
            <a:tbl>
              <a:tblPr/>
              <a:tblGrid>
                <a:gridCol w="3630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1961"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070"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 Begroting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Begroting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Jaarrekening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961"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961"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Lonen en salarissen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961"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Sociale lasten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961"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Pensioenlasten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961"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Overige personeelskosten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6070">
                <a:tc>
                  <a:txBody>
                    <a:bodyPr/>
                    <a:lstStyle/>
                    <a:p>
                      <a:pPr algn="l" fontAlgn="b"/>
                      <a:r>
                        <a:rPr lang="nl-NL" sz="2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personeelskosten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289.100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241.000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204.988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0" y="85177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77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182854" y="4239490"/>
            <a:ext cx="2727366" cy="2153833"/>
          </a:xfrm>
          <a:prstGeom prst="rect">
            <a:avLst/>
          </a:prstGeom>
        </p:spPr>
      </p:pic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731029" y="631190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Indiensttreding Verenigingsmanager per 1 september 2018</a:t>
            </a:r>
          </a:p>
          <a:p>
            <a:endParaRPr lang="nl-NL" dirty="0"/>
          </a:p>
          <a:p>
            <a:r>
              <a:rPr lang="nl-NL" dirty="0" smtClean="0"/>
              <a:t>Loonontwikkeling + 7% tussen 1 juli 2018 – 1 januari 2020</a:t>
            </a:r>
          </a:p>
          <a:p>
            <a:endParaRPr lang="nl-NL" dirty="0"/>
          </a:p>
          <a:p>
            <a:r>
              <a:rPr lang="nl-NL" dirty="0" smtClean="0"/>
              <a:t>Pensioenlasten nemen toe naar circa 35.000 à 40.000 euro per jaar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59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663950" y="6237720"/>
            <a:ext cx="4114800" cy="365125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834725"/>
              </p:ext>
            </p:extLst>
          </p:nvPr>
        </p:nvGraphicFramePr>
        <p:xfrm>
          <a:off x="519545" y="602675"/>
          <a:ext cx="11222181" cy="5347175"/>
        </p:xfrm>
        <a:graphic>
          <a:graphicData uri="http://schemas.openxmlformats.org/drawingml/2006/table">
            <a:tbl>
              <a:tblPr/>
              <a:tblGrid>
                <a:gridCol w="408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5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5028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49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Ledenraad en Bestuur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27.500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34.000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32.056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49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Groepen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6.000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5.495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49">
                <a:tc>
                  <a:txBody>
                    <a:bodyPr/>
                    <a:lstStyle/>
                    <a:p>
                      <a:pPr algn="l" fontAlgn="b"/>
                      <a:r>
                        <a:rPr lang="nl-NL" sz="2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bestuurskosten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33.500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40.000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37.551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561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985953" y="6311900"/>
            <a:ext cx="3778134" cy="708487"/>
          </a:xfrm>
        </p:spPr>
        <p:txBody>
          <a:bodyPr/>
          <a:lstStyle/>
          <a:p>
            <a:pPr lvl="0" algn="l"/>
            <a:r>
              <a:rPr lang="nl-NL" dirty="0">
                <a:solidFill>
                  <a:prstClr val="black"/>
                </a:solidFill>
              </a:rPr>
              <a:t>Begroting 2020, Ledenraad 02 11 2019</a:t>
            </a:r>
          </a:p>
          <a:p>
            <a:pPr algn="l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3828" r="14158" b="13949"/>
          <a:stretch/>
        </p:blipFill>
        <p:spPr>
          <a:xfrm>
            <a:off x="292535" y="182562"/>
            <a:ext cx="1486580" cy="1508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Bestuurskosten dalen vanwege:</a:t>
            </a:r>
          </a:p>
          <a:p>
            <a:pPr marL="0" indent="0">
              <a:buNone/>
            </a:pPr>
            <a:r>
              <a:rPr lang="nl-NL" sz="3200" dirty="0"/>
              <a:t> </a:t>
            </a:r>
            <a:r>
              <a:rPr lang="nl-NL" sz="3200" dirty="0" smtClean="0"/>
              <a:t>   </a:t>
            </a:r>
            <a:r>
              <a:rPr lang="nl-NL" sz="3200" dirty="0" smtClean="0"/>
              <a:t>minder </a:t>
            </a:r>
            <a:r>
              <a:rPr lang="nl-NL" sz="3200" dirty="0" smtClean="0"/>
              <a:t>vergaderen Ledenraad</a:t>
            </a:r>
          </a:p>
          <a:p>
            <a:pPr marL="0" indent="0">
              <a:buNone/>
            </a:pPr>
            <a:r>
              <a:rPr lang="nl-NL" sz="3200" dirty="0"/>
              <a:t> </a:t>
            </a:r>
            <a:r>
              <a:rPr lang="nl-NL" sz="3200" dirty="0" smtClean="0"/>
              <a:t>   minder bestuursleden</a:t>
            </a:r>
          </a:p>
          <a:p>
            <a:pPr marL="0" indent="0">
              <a:buNone/>
            </a:pPr>
            <a:endParaRPr lang="nl-NL" sz="3200" dirty="0"/>
          </a:p>
          <a:p>
            <a:r>
              <a:rPr lang="nl-NL" sz="3200" dirty="0" smtClean="0"/>
              <a:t>Besteding bijdragen aan Groepen?</a:t>
            </a:r>
            <a:endParaRPr lang="nl-NL" sz="32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182854" y="4239490"/>
            <a:ext cx="2727366" cy="215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80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1605</TotalTime>
  <Words>568</Words>
  <Application>Microsoft Office PowerPoint</Application>
  <PresentationFormat>Breedbeeld</PresentationFormat>
  <Paragraphs>306</Paragraphs>
  <Slides>19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Wingdings 2</vt:lpstr>
      <vt:lpstr>Kantoorthema</vt:lpstr>
      <vt:lpstr>Aangepast ontwerp</vt:lpstr>
      <vt:lpstr>1_Kantoorthema</vt:lpstr>
      <vt:lpstr>Begroting 2020     Jan Bruurs Ledenraad 02/11/2019</vt:lpstr>
      <vt:lpstr> </vt:lpstr>
      <vt:lpstr>Toelichting meerjarenraming 2020 - 2024  - Samenvatting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De Krachtcentrale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 NBV studiedagen 2017</dc:title>
  <dc:creator>Frank Moens</dc:creator>
  <cp:lastModifiedBy>Nadine Schalk - NBV</cp:lastModifiedBy>
  <cp:revision>118</cp:revision>
  <dcterms:created xsi:type="dcterms:W3CDTF">2017-10-30T13:59:24Z</dcterms:created>
  <dcterms:modified xsi:type="dcterms:W3CDTF">2019-11-01T00:12:57Z</dcterms:modified>
</cp:coreProperties>
</file>